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19"/>
  </p:notesMasterIdLst>
  <p:sldIdLst>
    <p:sldId id="256" r:id="rId2"/>
    <p:sldId id="287" r:id="rId3"/>
    <p:sldId id="257" r:id="rId4"/>
    <p:sldId id="278" r:id="rId5"/>
    <p:sldId id="299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300" r:id="rId17"/>
    <p:sldId id="28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495A1-FC4B-4943-A3E4-B9AE05938C94}" type="datetimeFigureOut">
              <a:rPr lang="en-AU" smtClean="0"/>
              <a:t>7/06/2024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CE355-FF94-49DF-AE23-D71E2B6744E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1964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6/7/2024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6/7/2024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0" name="Rectangle 1049">
            <a:extLst>
              <a:ext uri="{FF2B5EF4-FFF2-40B4-BE49-F238E27FC236}">
                <a16:creationId xmlns:a16="http://schemas.microsoft.com/office/drawing/2014/main" id="{F3E416D2-D994-4F7A-8F62-B28B11BE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046" name="Picture 1045" descr="Viruses suspended on mid-air">
            <a:extLst>
              <a:ext uri="{FF2B5EF4-FFF2-40B4-BE49-F238E27FC236}">
                <a16:creationId xmlns:a16="http://schemas.microsoft.com/office/drawing/2014/main" id="{45A83165-D29B-A4F1-B769-88F5B75B7B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86" r="-1" b="12295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052" name="Freeform: Shape 1051">
            <a:extLst>
              <a:ext uri="{FF2B5EF4-FFF2-40B4-BE49-F238E27FC236}">
                <a16:creationId xmlns:a16="http://schemas.microsoft.com/office/drawing/2014/main" id="{746D3498-BB0C-4BBC-957B-FC6466C80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949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348024 w 7476051"/>
              <a:gd name="connsiteY1" fmla="*/ 0 h 6858000"/>
              <a:gd name="connsiteX2" fmla="*/ 681975 w 7476051"/>
              <a:gd name="connsiteY2" fmla="*/ 0 h 6858000"/>
              <a:gd name="connsiteX3" fmla="*/ 1555845 w 7476051"/>
              <a:gd name="connsiteY3" fmla="*/ 0 h 6858000"/>
              <a:gd name="connsiteX4" fmla="*/ 1568054 w 7476051"/>
              <a:gd name="connsiteY4" fmla="*/ 0 h 6858000"/>
              <a:gd name="connsiteX5" fmla="*/ 1693495 w 7476051"/>
              <a:gd name="connsiteY5" fmla="*/ 0 h 6858000"/>
              <a:gd name="connsiteX6" fmla="*/ 3186636 w 7476051"/>
              <a:gd name="connsiteY6" fmla="*/ 0 h 6858000"/>
              <a:gd name="connsiteX7" fmla="*/ 5853028 w 7476051"/>
              <a:gd name="connsiteY7" fmla="*/ 0 h 6858000"/>
              <a:gd name="connsiteX8" fmla="*/ 5875152 w 7476051"/>
              <a:gd name="connsiteY8" fmla="*/ 14997 h 6858000"/>
              <a:gd name="connsiteX9" fmla="*/ 7476051 w 7476051"/>
              <a:gd name="connsiteY9" fmla="*/ 3621656 h 6858000"/>
              <a:gd name="connsiteX10" fmla="*/ 5601701 w 7476051"/>
              <a:gd name="connsiteY10" fmla="*/ 6374814 h 6858000"/>
              <a:gd name="connsiteX11" fmla="*/ 5085053 w 7476051"/>
              <a:gd name="connsiteY11" fmla="*/ 6780599 h 6858000"/>
              <a:gd name="connsiteX12" fmla="*/ 4973297 w 7476051"/>
              <a:gd name="connsiteY12" fmla="*/ 6858000 h 6858000"/>
              <a:gd name="connsiteX13" fmla="*/ 3186636 w 7476051"/>
              <a:gd name="connsiteY13" fmla="*/ 6858000 h 6858000"/>
              <a:gd name="connsiteX14" fmla="*/ 1568054 w 7476051"/>
              <a:gd name="connsiteY14" fmla="*/ 6858000 h 6858000"/>
              <a:gd name="connsiteX15" fmla="*/ 1555845 w 7476051"/>
              <a:gd name="connsiteY15" fmla="*/ 6858000 h 6858000"/>
              <a:gd name="connsiteX16" fmla="*/ 1385101 w 7476051"/>
              <a:gd name="connsiteY16" fmla="*/ 6858000 h 6858000"/>
              <a:gd name="connsiteX17" fmla="*/ 681975 w 7476051"/>
              <a:gd name="connsiteY17" fmla="*/ 6858000 h 6858000"/>
              <a:gd name="connsiteX18" fmla="*/ 348024 w 7476051"/>
              <a:gd name="connsiteY18" fmla="*/ 6858000 h 6858000"/>
              <a:gd name="connsiteX19" fmla="*/ 0 w 7476051"/>
              <a:gd name="connsiteY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348024" y="0"/>
                </a:lnTo>
                <a:lnTo>
                  <a:pt x="681975" y="0"/>
                </a:lnTo>
                <a:lnTo>
                  <a:pt x="1555845" y="0"/>
                </a:lnTo>
                <a:lnTo>
                  <a:pt x="1568054" y="0"/>
                </a:lnTo>
                <a:lnTo>
                  <a:pt x="1693495" y="0"/>
                </a:lnTo>
                <a:lnTo>
                  <a:pt x="3186636" y="0"/>
                </a:ln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1" y="6374814"/>
                </a:cubicBezTo>
                <a:cubicBezTo>
                  <a:pt x="5429498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3186636" y="6858000"/>
                </a:lnTo>
                <a:lnTo>
                  <a:pt x="1568054" y="6858000"/>
                </a:lnTo>
                <a:lnTo>
                  <a:pt x="1555845" y="6858000"/>
                </a:lnTo>
                <a:lnTo>
                  <a:pt x="1385101" y="6858000"/>
                </a:lnTo>
                <a:lnTo>
                  <a:pt x="681975" y="6858000"/>
                </a:lnTo>
                <a:lnTo>
                  <a:pt x="3480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4" name="Freeform: Shape 1053">
            <a:extLst>
              <a:ext uri="{FF2B5EF4-FFF2-40B4-BE49-F238E27FC236}">
                <a16:creationId xmlns:a16="http://schemas.microsoft.com/office/drawing/2014/main" id="{7539A79B-DFBA-4781-B0DE-4044B072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97492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56" name="Freeform: Shape 1055">
            <a:extLst>
              <a:ext uri="{FF2B5EF4-FFF2-40B4-BE49-F238E27FC236}">
                <a16:creationId xmlns:a16="http://schemas.microsoft.com/office/drawing/2014/main" id="{3D8EFB43-661E-4B15-BA65-39CC17EF7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10788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1675" y="1346268"/>
            <a:ext cx="5932755" cy="3285207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Developments in Disease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0151" y="4631475"/>
            <a:ext cx="5934278" cy="11502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GTHBY Human Biology</a:t>
            </a:r>
            <a:endParaRPr lang="en-AU">
              <a:solidFill>
                <a:schemeClr val="bg1"/>
              </a:solidFill>
            </a:endParaRPr>
          </a:p>
          <a:p>
            <a:endParaRPr lang="en-AU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45D2-AE88-377B-A2CE-2855CA90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CFC5F-8BFF-60AF-2EFC-8DD87AEF7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48FB3D-A3E3-0084-9326-53A0A9665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20" y="104654"/>
            <a:ext cx="11832845" cy="619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26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42B15-A788-14EC-C0D4-B94657712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2E62D-FE25-7648-93E8-42C9F4551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33E132-C4C3-1EBC-6C44-33789D12D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74" y="256494"/>
            <a:ext cx="11697682" cy="586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84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E3076-AB18-3E7C-252C-D62F3245A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FE484-59ED-120A-7F12-EA92FA25C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E3A385-C374-C262-ECC5-C25C9DD0A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09" y="189116"/>
            <a:ext cx="11560976" cy="609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981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53021-CB4C-FE0C-5872-3B289D1F6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C79E2-4F20-EFBF-5F05-50B6D7B30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AB0EFB-622A-E434-BABC-444246F9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23" y="213492"/>
            <a:ext cx="11870701" cy="591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197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D9A4-210C-C202-C8F9-6D8DE6E8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5067F-8B63-63D0-716A-FCF4D08B7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C075BA-DA23-879E-54E1-4E9B2E34B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34" y="261120"/>
            <a:ext cx="11865483" cy="55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091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6943C-0B64-4A0D-9806-31563B115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24CE5-E7C3-E93A-D4DA-8FCCA4A24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253DBD-35EB-3F51-EAAA-40E0449E1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89" y="209993"/>
            <a:ext cx="11376622" cy="575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6970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0399D-E039-3FF3-C4F9-98A96DEB4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Share and research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8AFEA9D-3EEC-342F-D5DD-63B2B826E6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7725" y="565468"/>
            <a:ext cx="2842530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714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Explain how our understanding of infectious disease has evolved with developments in technology, including microscopes.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400" dirty="0"/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356190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BD1C8-3EA5-B2EE-72D2-C5CC88B19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29D8F-588A-D75B-0AB6-6A470C2CC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AU" dirty="0"/>
              <a:t>What did Hippocrates call the “bad air” that made people get sick?</a:t>
            </a:r>
          </a:p>
          <a:p>
            <a:pPr marL="342900" indent="-342900">
              <a:buFont typeface="+mj-lt"/>
              <a:buAutoNum type="arabicPeriod"/>
            </a:pPr>
            <a:r>
              <a:rPr lang="en-AU" dirty="0"/>
              <a:t>Why was this theory about how diseases spread take so long to be proven wrong?</a:t>
            </a:r>
          </a:p>
          <a:p>
            <a:pPr marL="342900" indent="-342900">
              <a:buFont typeface="+mj-lt"/>
              <a:buAutoNum type="arabicPeriod"/>
            </a:pPr>
            <a:r>
              <a:rPr lang="en-AU" dirty="0"/>
              <a:t>Which disease was Girolamo </a:t>
            </a:r>
            <a:r>
              <a:rPr lang="en-AU" dirty="0" err="1"/>
              <a:t>Fracastoro</a:t>
            </a:r>
            <a:r>
              <a:rPr lang="en-AU" dirty="0"/>
              <a:t> studying when he came up with his “seeds of disease” idea.  </a:t>
            </a:r>
          </a:p>
          <a:p>
            <a:pPr marL="342900" indent="-342900">
              <a:buFont typeface="+mj-lt"/>
              <a:buAutoNum type="arabicPeriod"/>
            </a:pPr>
            <a:r>
              <a:rPr lang="en-AU" dirty="0"/>
              <a:t>What does contagium </a:t>
            </a:r>
            <a:r>
              <a:rPr lang="en-AU" dirty="0" err="1"/>
              <a:t>vivium</a:t>
            </a:r>
            <a:r>
              <a:rPr lang="en-AU" dirty="0"/>
              <a:t> mean?</a:t>
            </a:r>
          </a:p>
        </p:txBody>
      </p:sp>
    </p:spTree>
    <p:extLst>
      <p:ext uri="{BB962C8B-B14F-4D97-AF65-F5344CB8AC3E}">
        <p14:creationId xmlns:p14="http://schemas.microsoft.com/office/powerpoint/2010/main" val="2216499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Intentions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Use of microscopes to dispel myths and misconceptions of disease </a:t>
            </a:r>
            <a:endParaRPr lang="en-AU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882A-23DD-0B84-59B8-1F7D6B85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15A-8E1D-3D8B-B583-A9BBBE908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Explain how our understanding of infectious disease has evolved with developments in technology, including microscopes.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400" dirty="0"/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088436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6D565-8131-A79C-5686-7045537FA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3 case studies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AF4F9B-EA73-3B1D-C8A5-9D297149D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99035" y="2112963"/>
            <a:ext cx="2842530" cy="3651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02FC3A-40E7-3C9C-6B27-FEC262AAAE5C}"/>
              </a:ext>
            </a:extLst>
          </p:cNvPr>
          <p:cNvSpPr txBox="1"/>
          <p:nvPr/>
        </p:nvSpPr>
        <p:spPr>
          <a:xfrm>
            <a:off x="1533525" y="2514601"/>
            <a:ext cx="761047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dirty="0"/>
              <a:t>While we are reading, write 5 questions you want to find the answer to, each on a different post it note.</a:t>
            </a:r>
          </a:p>
        </p:txBody>
      </p:sp>
    </p:spTree>
    <p:extLst>
      <p:ext uri="{BB962C8B-B14F-4D97-AF65-F5344CB8AC3E}">
        <p14:creationId xmlns:p14="http://schemas.microsoft.com/office/powerpoint/2010/main" val="1000410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AC43F-7B0B-028D-810B-9CA93F7F1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377EC-4755-E790-A636-13B6B2CE2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A7DE3A-EB95-BE94-B83B-2A4685254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54" y="247650"/>
            <a:ext cx="10392199" cy="555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912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27FFB-2014-856A-1578-5890C4290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9EDA9-2971-BAB1-E827-6E7D19B6E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9FDFDC-F314-7569-FBAB-E0E80560E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01" y="605146"/>
            <a:ext cx="10916623" cy="535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364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99407-5462-C630-EB48-059CC2694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38C5B-2FEC-9D70-38DA-5A13E8CDC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FE1F24-DDD4-7284-4B0A-80308293A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05" y="118238"/>
            <a:ext cx="11765101" cy="591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765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4EAD-0991-0351-2E54-821EA6268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20689-CF66-02CA-8542-4ECDE99B6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505905-4294-8E5E-6835-AD9A01A78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20" y="163079"/>
            <a:ext cx="11596097" cy="598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74520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1072</TotalTime>
  <Words>143</Words>
  <Application>Microsoft Office PowerPoint</Application>
  <PresentationFormat>Widescreen</PresentationFormat>
  <Paragraphs>16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Meiryo</vt:lpstr>
      <vt:lpstr>Arial</vt:lpstr>
      <vt:lpstr>Calibri</vt:lpstr>
      <vt:lpstr>Corbel</vt:lpstr>
      <vt:lpstr>SketchLinesVTI</vt:lpstr>
      <vt:lpstr>Developments in Disease</vt:lpstr>
      <vt:lpstr>Review</vt:lpstr>
      <vt:lpstr>Learning Intentions</vt:lpstr>
      <vt:lpstr>Success Criteria</vt:lpstr>
      <vt:lpstr>3 case studies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Share and research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JOHNSON Kristy [Narrogin Senior High School]</cp:lastModifiedBy>
  <cp:revision>38</cp:revision>
  <dcterms:created xsi:type="dcterms:W3CDTF">2023-02-01T11:31:06Z</dcterms:created>
  <dcterms:modified xsi:type="dcterms:W3CDTF">2024-06-07T03:18:16Z</dcterms:modified>
</cp:coreProperties>
</file>

<file path=docProps/thumbnail.jpeg>
</file>